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3"/>
  </p:notesMasterIdLst>
  <p:sldIdLst>
    <p:sldId id="334" r:id="rId2"/>
  </p:sldIdLst>
  <p:sldSz cx="9144000" cy="6858000" type="screen4x3"/>
  <p:notesSz cx="6769100" cy="9906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05EFC44-12BA-4F8A-A991-A141B3950A59}">
          <p14:sldIdLst/>
        </p14:section>
        <p14:section name="Раздел без заголовка" id="{1E381A5F-5A4A-4F86-9305-4EBC3B135D29}">
          <p14:sldIdLst>
            <p14:sldId id="33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  <a:srgbClr val="FF3300"/>
    <a:srgbClr val="000000"/>
    <a:srgbClr val="FF6600"/>
    <a:srgbClr val="CC00CC"/>
    <a:srgbClr val="80008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4628" autoAdjust="0"/>
  </p:normalViewPr>
  <p:slideViewPr>
    <p:cSldViewPr>
      <p:cViewPr>
        <p:scale>
          <a:sx n="100" d="100"/>
          <a:sy n="100" d="100"/>
        </p:scale>
        <p:origin x="-2040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466043781520577E-2"/>
          <c:y val="0.17905201684537653"/>
          <c:w val="0.92853395621847945"/>
          <c:h val="0.7332184193887618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Лист1!$B$2:$B$3</c:f>
              <c:strCache>
                <c:ptCount val="1"/>
                <c:pt idx="0">
                  <c:v>2019 2020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9444444444444445E-2"/>
                  <c:y val="-2.34029254025303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Лист1!$C$2:$C$3</c:f>
              <c:numCache>
                <c:formatCode>General</c:formatCode>
                <c:ptCount val="2"/>
                <c:pt idx="0">
                  <c:v>55</c:v>
                </c:pt>
                <c:pt idx="1">
                  <c:v>77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89062912"/>
        <c:axId val="86356480"/>
        <c:axId val="0"/>
      </c:bar3DChart>
      <c:catAx>
        <c:axId val="89062912"/>
        <c:scaling>
          <c:orientation val="minMax"/>
        </c:scaling>
        <c:delete val="1"/>
        <c:axPos val="b"/>
        <c:majorTickMark val="none"/>
        <c:minorTickMark val="none"/>
        <c:tickLblPos val="nextTo"/>
        <c:crossAx val="86356480"/>
        <c:crosses val="autoZero"/>
        <c:auto val="1"/>
        <c:lblAlgn val="ctr"/>
        <c:lblOffset val="100"/>
        <c:noMultiLvlLbl val="0"/>
      </c:catAx>
      <c:valAx>
        <c:axId val="863564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906291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3090463887266793"/>
          <c:y val="1.8518518518518517E-2"/>
          <c:w val="0.4042479068557524"/>
          <c:h val="9.2976450860309132E-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Лист1!$B$2:$B$3</c:f>
              <c:strCache>
                <c:ptCount val="1"/>
                <c:pt idx="0">
                  <c:v>2019 2020</c:v>
                </c:pt>
              </c:strCache>
            </c:strRef>
          </c:tx>
          <c:spPr>
            <a:solidFill>
              <a:schemeClr val="accent5"/>
            </a:solidFill>
            <a:ln w="25400" cap="flat" cmpd="sng" algn="ctr">
              <a:solidFill>
                <a:schemeClr val="accent5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Лист1!$E$2:$E$3</c:f>
              <c:numCache>
                <c:formatCode>General</c:formatCode>
                <c:ptCount val="2"/>
                <c:pt idx="0">
                  <c:v>77</c:v>
                </c:pt>
                <c:pt idx="1">
                  <c:v>95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00949504"/>
        <c:axId val="86358208"/>
        <c:axId val="0"/>
      </c:bar3DChart>
      <c:catAx>
        <c:axId val="100949504"/>
        <c:scaling>
          <c:orientation val="minMax"/>
        </c:scaling>
        <c:delete val="1"/>
        <c:axPos val="b"/>
        <c:majorTickMark val="none"/>
        <c:minorTickMark val="none"/>
        <c:tickLblPos val="nextTo"/>
        <c:crossAx val="86358208"/>
        <c:crosses val="autoZero"/>
        <c:auto val="1"/>
        <c:lblAlgn val="ctr"/>
        <c:lblOffset val="100"/>
        <c:noMultiLvlLbl val="0"/>
      </c:catAx>
      <c:valAx>
        <c:axId val="863582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094950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565763461729975"/>
          <c:y val="6.7833821241342088E-2"/>
          <c:w val="0.90412731054991169"/>
          <c:h val="0.7223030532895411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53975">
              <a:solidFill>
                <a:srgbClr val="0070C0"/>
              </a:solidFill>
            </a:ln>
          </c:spPr>
          <c:invertIfNegative val="0"/>
          <c:dLbls>
            <c:dLbl>
              <c:idx val="0"/>
              <c:layout>
                <c:manualLayout>
                  <c:x val="1.9014236707779865E-3"/>
                  <c:y val="-0.101613416434399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8989912045581197E-3"/>
                  <c:y val="-4.4695242086833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7660975529658505E-2"/>
                  <c:y val="5.67328750395368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7526648540487883E-2"/>
                  <c:y val="-0.127118474418157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</c:v>
                </c:pt>
                <c:pt idx="1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0945920"/>
        <c:axId val="96722944"/>
      </c:barChart>
      <c:catAx>
        <c:axId val="100945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6722944"/>
        <c:crosses val="autoZero"/>
        <c:auto val="1"/>
        <c:lblAlgn val="ctr"/>
        <c:lblOffset val="100"/>
        <c:noMultiLvlLbl val="0"/>
      </c:catAx>
      <c:valAx>
        <c:axId val="967229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00945920"/>
        <c:crosses val="autoZero"/>
        <c:crossBetween val="between"/>
        <c:majorUnit val="5"/>
        <c:minorUnit val="4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 b="1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0.46359</cdr:x>
      <cdr:y>0.21029</cdr:y>
    </cdr:from>
    <cdr:to>
      <cdr:x>0.67653</cdr:x>
      <cdr:y>0.37013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>
          <a:off x="1750345" y="395868"/>
          <a:ext cx="803944" cy="30092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9308" cy="53229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46" tIns="45573" rIns="91146" bIns="4557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9864" y="0"/>
            <a:ext cx="2883428" cy="53229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46" tIns="45573" rIns="91146" bIns="4557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3763" y="760413"/>
            <a:ext cx="4965700" cy="3725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0556" y="4714580"/>
            <a:ext cx="4932179" cy="448645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46" tIns="45573" rIns="91146" bIns="455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158"/>
            <a:ext cx="2959308" cy="45624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46" tIns="45573" rIns="91146" bIns="4557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9864" y="9429158"/>
            <a:ext cx="2883428" cy="45624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46" tIns="45573" rIns="91146" bIns="4557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0FD9386-EE78-462F-A74C-591FDCAA579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21668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9142412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63689"/>
            <a:ext cx="7772400" cy="1470025"/>
          </a:xfrm>
        </p:spPr>
        <p:txBody>
          <a:bodyPr>
            <a:norm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65834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chemeClr val="bg1"/>
                </a:solidFill>
                <a:latin typeface="+mj-lt"/>
              </a:defRPr>
            </a:lvl1pPr>
            <a:lvl2pPr marL="4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8C9DA-7BE0-4B5E-9968-A9A5A1A203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E68A6-A781-4941-9D25-AEB15586A8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643" cy="6855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1012506"/>
            <a:ext cx="7320689" cy="202463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3429720"/>
            <a:ext cx="7320689" cy="3006404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5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9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8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8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7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7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7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6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0B6C9-1876-4743-9B14-C57DF3D2879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441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9142412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9"/>
          <p:cNvSpPr txBox="1"/>
          <p:nvPr userDrawn="1"/>
        </p:nvSpPr>
        <p:spPr>
          <a:xfrm>
            <a:off x="5926138" y="5127625"/>
            <a:ext cx="923925" cy="376238"/>
          </a:xfrm>
          <a:prstGeom prst="rect">
            <a:avLst/>
          </a:prstGeom>
          <a:noFill/>
        </p:spPr>
        <p:txBody>
          <a:bodyPr lIns="80147" tIns="40074" rIns="80147" bIns="40074"/>
          <a:lstStyle/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5" y="1606871"/>
            <a:ext cx="7320689" cy="4829253"/>
          </a:xfr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5858" indent="2783">
              <a:defRPr>
                <a:latin typeface="+mj-lt"/>
              </a:defRPr>
            </a:lvl2pPr>
            <a:lvl3pPr marL="551012" indent="-228197">
              <a:tabLst/>
              <a:defRPr>
                <a:latin typeface="+mj-lt"/>
              </a:defRPr>
            </a:lvl3pPr>
            <a:lvl4pPr marL="0" indent="315858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5" y="501069"/>
            <a:ext cx="7337192" cy="1105803"/>
          </a:xfr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en-US" noProof="0" dirty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lnSpc>
                <a:spcPts val="2104"/>
              </a:lnSpc>
              <a:defRPr>
                <a:solidFill>
                  <a:prstClr val="white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6C25EF63-1989-4BEA-A4BD-ECF9B4C8BC1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5" y="1606871"/>
            <a:ext cx="7320689" cy="4829253"/>
          </a:xfr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8641" indent="0">
              <a:defRPr>
                <a:latin typeface="+mj-lt"/>
              </a:defRPr>
            </a:lvl2pPr>
            <a:lvl3pPr marL="551012" indent="-228197">
              <a:defRPr>
                <a:latin typeface="+mj-lt"/>
              </a:defRPr>
            </a:lvl3pPr>
            <a:lvl4pPr marL="0" indent="315858">
              <a:defRPr>
                <a:latin typeface="+mj-lt"/>
              </a:defRPr>
            </a:lvl4pPr>
            <a:lvl5pPr marL="1257865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26" y="501069"/>
            <a:ext cx="7337901" cy="1105803"/>
          </a:xfr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en-US" noProof="0" dirty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lnSpc>
                <a:spcPts val="2104"/>
              </a:lnSpc>
              <a:defRPr>
                <a:solidFill>
                  <a:prstClr val="white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762C87AF-041B-41C9-8480-F06CF88A606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9142412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337192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5" y="1606871"/>
            <a:ext cx="3620764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29" y="1606871"/>
            <a:ext cx="3644897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lnSpc>
                <a:spcPts val="2104"/>
              </a:lnSpc>
              <a:defRPr>
                <a:solidFill>
                  <a:prstClr val="white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7C59CC37-0D3B-4FAE-9E1D-857D240E72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4" y="501067"/>
            <a:ext cx="7864166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4" y="1606871"/>
            <a:ext cx="3674753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4" y="2174876"/>
            <a:ext cx="3674753" cy="42612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606871"/>
            <a:ext cx="3587825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2188098"/>
            <a:ext cx="3587825" cy="4248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2DACB-FB1D-4EC3-AABF-5F31DD9E5B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9142412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864166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ts val="2104"/>
              </a:lnSpc>
              <a:defRPr>
                <a:solidFill>
                  <a:prstClr val="white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557D972C-CA85-45D6-BD8F-9604DA6E5EE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91500" y="5872163"/>
            <a:ext cx="566738" cy="654050"/>
          </a:xfrm>
        </p:spPr>
        <p:txBody>
          <a:bodyPr/>
          <a:lstStyle>
            <a:lvl1pPr algn="ctr">
              <a:lnSpc>
                <a:spcPts val="2104"/>
              </a:lnSpc>
              <a:defRPr sz="2400" i="0">
                <a:solidFill>
                  <a:prstClr val="white"/>
                </a:solidFill>
                <a:latin typeface="+mj-lt"/>
              </a:defRPr>
            </a:lvl1pPr>
          </a:lstStyle>
          <a:p>
            <a:pPr>
              <a:defRPr/>
            </a:pPr>
            <a:fld id="{5D9C49E8-BA03-4703-9305-80A261E90C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00B7A-10A6-41D3-A177-1AD85339C9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C41A9-8280-4D69-B19C-DDB6980604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15975" y="490538"/>
            <a:ext cx="7343775" cy="110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15975" y="1600200"/>
            <a:ext cx="7343775" cy="483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24" tIns="45712" rIns="91424" bIns="45712" numCol="1" rtlCol="0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prstClr val="black">
                    <a:tint val="75000"/>
                  </a:prst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24" tIns="45712" rIns="91424" bIns="45712" numCol="1" rtlCol="0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850" y="6042025"/>
            <a:ext cx="619125" cy="631825"/>
          </a:xfrm>
          <a:prstGeom prst="rect">
            <a:avLst/>
          </a:prstGeom>
        </p:spPr>
        <p:txBody>
          <a:bodyPr vert="horz" wrap="square" lIns="91424" tIns="45712" rIns="91424" bIns="45712" numCol="1" rtlCol="0" anchor="ctr" anchorCtr="0" compatLnSpc="1">
            <a:prstTxWarp prst="textNoShape">
              <a:avLst/>
            </a:prstTxWarp>
            <a:normAutofit/>
          </a:bodyPr>
          <a:lstStyle>
            <a:lvl1pPr algn="ctr">
              <a:lnSpc>
                <a:spcPts val="2104"/>
              </a:lnSpc>
              <a:defRPr sz="2400">
                <a:solidFill>
                  <a:prstClr val="white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166C2AA-FC9B-4090-8662-8689AADF42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15" r:id="rId5"/>
    <p:sldLayoutId id="2147483720" r:id="rId6"/>
    <p:sldLayoutId id="2147483721" r:id="rId7"/>
    <p:sldLayoutId id="2147483714" r:id="rId8"/>
    <p:sldLayoutId id="2147483713" r:id="rId9"/>
    <p:sldLayoutId id="2147483712" r:id="rId10"/>
    <p:sldLayoutId id="2147483711" r:id="rId11"/>
    <p:sldLayoutId id="2147483722" r:id="rId12"/>
  </p:sldLayoutIdLst>
  <p:hf hdr="0" ftr="0" dt="0"/>
  <p:txStyles>
    <p:titleStyle>
      <a:lvl1pPr algn="l" defTabSz="912813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 kern="1200">
          <a:solidFill>
            <a:srgbClr val="005AA9"/>
          </a:solidFill>
          <a:latin typeface="Arial" charset="0"/>
          <a:ea typeface="+mj-ea"/>
          <a:cs typeface="+mj-cs"/>
        </a:defRPr>
      </a:lvl1pPr>
      <a:lvl2pPr algn="l" defTabSz="912813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charset="0"/>
        </a:defRPr>
      </a:lvl2pPr>
      <a:lvl3pPr algn="l" defTabSz="912813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charset="0"/>
        </a:defRPr>
      </a:lvl3pPr>
      <a:lvl4pPr algn="l" defTabSz="912813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charset="0"/>
        </a:defRPr>
      </a:lvl4pPr>
      <a:lvl5pPr algn="l" defTabSz="912813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charset="0"/>
        </a:defRPr>
      </a:lvl5pPr>
      <a:lvl6pPr marL="457200"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6pPr>
      <a:lvl7pPr marL="914400"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7pPr>
      <a:lvl8pPr marL="1371600"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8pPr>
      <a:lvl9pPr marL="1828800"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9pPr>
    </p:titleStyle>
    <p:bodyStyle>
      <a:lvl1pPr marL="317500" indent="-317500" algn="l" defTabSz="912813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rgbClr val="005AA9"/>
          </a:solidFill>
          <a:latin typeface="Arial" charset="0"/>
          <a:ea typeface="+mn-ea"/>
          <a:cs typeface="+mn-cs"/>
        </a:defRPr>
      </a:lvl1pPr>
      <a:lvl2pPr marL="317500" indent="139700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rgbClr val="504F53"/>
          </a:solidFill>
          <a:latin typeface="Arial" charset="0"/>
          <a:ea typeface="+mn-ea"/>
          <a:cs typeface="+mn-cs"/>
        </a:defRPr>
      </a:lvl2pPr>
      <a:lvl3pPr marL="623888" indent="-2270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100" kern="1200">
          <a:solidFill>
            <a:srgbClr val="504F53"/>
          </a:solidFill>
          <a:latin typeface="Arial" charset="0"/>
          <a:ea typeface="+mn-ea"/>
          <a:cs typeface="+mn-cs"/>
        </a:defRPr>
      </a:lvl3pPr>
      <a:lvl4pPr marL="1600200" indent="-1285875" algn="just" defTabSz="912813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charset="0"/>
        <a:buChar char="–"/>
        <a:defRPr sz="1400" kern="1200">
          <a:solidFill>
            <a:srgbClr val="504F53"/>
          </a:solidFill>
          <a:latin typeface="Arial" charset="0"/>
          <a:ea typeface="+mn-ea"/>
          <a:cs typeface="+mn-cs"/>
        </a:defRPr>
      </a:lvl4pPr>
      <a:lvl5pPr marL="1257300" indent="571500" algn="l" defTabSz="912813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charset="0"/>
        <a:buChar char="»"/>
        <a:defRPr sz="1200" kern="1200">
          <a:solidFill>
            <a:srgbClr val="8D8C90"/>
          </a:solidFill>
          <a:latin typeface="Arial" charset="0"/>
          <a:ea typeface="+mn-ea"/>
          <a:cs typeface="+mn-cs"/>
        </a:defRPr>
      </a:lvl5pPr>
      <a:lvl6pPr marL="2514156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9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4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AutoShape 3"/>
          <p:cNvSpPr>
            <a:spLocks noChangeArrowheads="1"/>
          </p:cNvSpPr>
          <p:nvPr/>
        </p:nvSpPr>
        <p:spPr bwMode="auto">
          <a:xfrm>
            <a:off x="6480811" y="3704704"/>
            <a:ext cx="1170150" cy="391639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6901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 algn="ctr" defTabSz="1040800">
              <a:spcBef>
                <a:spcPct val="20000"/>
              </a:spcBef>
            </a:pPr>
            <a:endParaRPr lang="ru-RU" altLang="ru-RU" sz="2100" b="1" dirty="0">
              <a:solidFill>
                <a:srgbClr val="722A28"/>
              </a:solidFill>
              <a:latin typeface="Arial Narrow" pitchFamily="34" charset="0"/>
            </a:endParaRPr>
          </a:p>
        </p:txBody>
      </p:sp>
      <p:sp>
        <p:nvSpPr>
          <p:cNvPr id="2066" name="Номер слайда 3"/>
          <p:cNvSpPr txBox="1">
            <a:spLocks noGrp="1"/>
          </p:cNvSpPr>
          <p:nvPr/>
        </p:nvSpPr>
        <p:spPr bwMode="auto">
          <a:xfrm>
            <a:off x="8325439" y="6041606"/>
            <a:ext cx="619012" cy="63209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/>
        </p:spPr>
        <p:txBody>
          <a:bodyPr lIns="91376" tIns="45688" rIns="91376" bIns="45688" anchor="ctr"/>
          <a:lstStyle/>
          <a:p>
            <a:pPr algn="ctr">
              <a:lnSpc>
                <a:spcPts val="2104"/>
              </a:lnSpc>
              <a:defRPr/>
            </a:pPr>
            <a:fld id="{EF1085C0-F847-46BE-B14C-07674D481644}" type="slidenum">
              <a:rPr lang="ru-RU" sz="1600">
                <a:solidFill>
                  <a:schemeClr val="bg1"/>
                </a:solidFill>
                <a:latin typeface="+mn-lt"/>
              </a:rPr>
              <a:pPr algn="ctr">
                <a:lnSpc>
                  <a:spcPts val="2104"/>
                </a:lnSpc>
                <a:defRPr/>
              </a:pPr>
              <a:t>1</a:t>
            </a:fld>
            <a:endParaRPr lang="ru-RU" sz="1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9" name="Rectangle 5"/>
          <p:cNvSpPr>
            <a:spLocks/>
          </p:cNvSpPr>
          <p:nvPr/>
        </p:nvSpPr>
        <p:spPr bwMode="auto">
          <a:xfrm>
            <a:off x="234453" y="546634"/>
            <a:ext cx="8743584" cy="52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6" tIns="45688" rIns="91376" bIns="45688" anchor="ctr"/>
          <a:lstStyle>
            <a:lvl1pPr eaLnBrk="0" hangingPunct="0">
              <a:spcBef>
                <a:spcPct val="20000"/>
              </a:spcBef>
              <a:buFont typeface="+mj-lt"/>
              <a:defRPr sz="37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defRPr sz="24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6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104140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104140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104140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104140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algn="ctr">
              <a:lnSpc>
                <a:spcPts val="4558"/>
              </a:lnSpc>
              <a:spcBef>
                <a:spcPct val="0"/>
              </a:spcBef>
            </a:pPr>
            <a:endParaRPr lang="ru-RU" sz="2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lnSpc>
                <a:spcPts val="4558"/>
              </a:lnSpc>
              <a:spcBef>
                <a:spcPct val="0"/>
              </a:spcBef>
            </a:pPr>
            <a:r>
              <a:rPr lang="ru-RU" altLang="ru-RU" sz="2200" b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РЕЗУЛЬТАТЫ РАССМОТРЕНИЯ СПОРОВ  В СУДЕБНОМ </a:t>
            </a:r>
            <a:r>
              <a:rPr lang="ru-RU" altLang="ru-RU" sz="2200" b="1" dirty="0">
                <a:solidFill>
                  <a:schemeClr val="accent1">
                    <a:lumMod val="75000"/>
                  </a:schemeClr>
                </a:solidFill>
              </a:rPr>
              <a:t>ПОРЯДКЕ</a:t>
            </a:r>
          </a:p>
          <a:p>
            <a:pPr algn="ctr">
              <a:lnSpc>
                <a:spcPts val="4558"/>
              </a:lnSpc>
              <a:spcBef>
                <a:spcPct val="0"/>
              </a:spcBef>
            </a:pPr>
            <a:endParaRPr lang="ru-RU" sz="2200" b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Text Box 12"/>
          <p:cNvSpPr txBox="1">
            <a:spLocks noChangeArrowheads="1"/>
          </p:cNvSpPr>
          <p:nvPr/>
        </p:nvSpPr>
        <p:spPr bwMode="auto">
          <a:xfrm>
            <a:off x="4387276" y="3585020"/>
            <a:ext cx="4310876" cy="366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 lIns="80147" tIns="40074" rIns="80147" bIns="40074">
            <a:noAutofit/>
          </a:bodyPr>
          <a:lstStyle>
            <a:defPPr>
              <a:defRPr lang="ru-RU"/>
            </a:defPPr>
            <a:lvl1pPr algn="ctr" defTabSz="914400" eaLnBrk="1" hangingPunct="1">
              <a:buFontTx/>
              <a:buNone/>
              <a:defRPr sz="2200" b="1">
                <a:solidFill>
                  <a:srgbClr val="000099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defRPr sz="24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6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r>
              <a:rPr lang="ru-RU" altLang="ru-RU" sz="1800" dirty="0">
                <a:solidFill>
                  <a:srgbClr val="004DE6"/>
                </a:solidFill>
              </a:rPr>
              <a:t>Выиграно споров </a:t>
            </a:r>
          </a:p>
          <a:p>
            <a:r>
              <a:rPr lang="ru-RU" altLang="ru-RU" sz="1800" u="sng" dirty="0">
                <a:solidFill>
                  <a:srgbClr val="004DE6"/>
                </a:solidFill>
              </a:rPr>
              <a:t>по сумме</a:t>
            </a:r>
            <a:r>
              <a:rPr lang="ru-RU" altLang="ru-RU" sz="1800" dirty="0">
                <a:solidFill>
                  <a:srgbClr val="004DE6"/>
                </a:solidFill>
              </a:rPr>
              <a:t>, </a:t>
            </a:r>
            <a:r>
              <a:rPr lang="ru-RU" altLang="ru-RU" sz="1500" i="1" dirty="0">
                <a:solidFill>
                  <a:srgbClr val="004DE6"/>
                </a:solidFill>
              </a:rPr>
              <a:t>%</a:t>
            </a: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446506" y="3628958"/>
            <a:ext cx="3756047" cy="714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 lIns="80147" tIns="40074" rIns="80147" bIns="40074">
            <a:noAutofit/>
          </a:bodyPr>
          <a:lstStyle>
            <a:lvl1pPr eaLnBrk="0" hangingPunct="0">
              <a:spcBef>
                <a:spcPct val="20000"/>
              </a:spcBef>
              <a:buFont typeface="+mj-lt"/>
              <a:defRPr sz="37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defRPr sz="24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6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algn="ctr" defTabSz="801472" eaLnBrk="1" hangingPunct="1">
              <a:spcBef>
                <a:spcPct val="0"/>
              </a:spcBef>
            </a:pPr>
            <a:r>
              <a:rPr lang="ru-RU" altLang="ru-RU" sz="1800" b="1" dirty="0">
                <a:solidFill>
                  <a:srgbClr val="004DE6"/>
                </a:solidFill>
                <a:latin typeface="Arial Narrow" pitchFamily="34" charset="0"/>
              </a:rPr>
              <a:t>Выиграно споров  </a:t>
            </a:r>
          </a:p>
          <a:p>
            <a:pPr algn="ctr" defTabSz="801472" eaLnBrk="1" hangingPunct="1">
              <a:spcBef>
                <a:spcPct val="0"/>
              </a:spcBef>
            </a:pPr>
            <a:r>
              <a:rPr lang="ru-RU" altLang="ru-RU" sz="1800" b="1" u="sng" dirty="0">
                <a:solidFill>
                  <a:srgbClr val="004DE6"/>
                </a:solidFill>
                <a:latin typeface="Arial Narrow" pitchFamily="34" charset="0"/>
              </a:rPr>
              <a:t>по количеству</a:t>
            </a:r>
            <a:r>
              <a:rPr lang="ru-RU" altLang="ru-RU" sz="1800" b="1" dirty="0">
                <a:solidFill>
                  <a:srgbClr val="004DE6"/>
                </a:solidFill>
                <a:latin typeface="Arial Narrow" pitchFamily="34" charset="0"/>
              </a:rPr>
              <a:t>, </a:t>
            </a:r>
            <a:r>
              <a:rPr lang="ru-RU" altLang="ru-RU" sz="1500" b="1" i="1" dirty="0">
                <a:solidFill>
                  <a:srgbClr val="004DE6"/>
                </a:solidFill>
                <a:latin typeface="Arial Narrow" pitchFamily="34" charset="0"/>
              </a:rPr>
              <a:t>%</a:t>
            </a:r>
            <a:r>
              <a:rPr lang="ru-RU" altLang="ru-RU" sz="1900" b="1" dirty="0">
                <a:solidFill>
                  <a:srgbClr val="004DE6"/>
                </a:solidFill>
                <a:latin typeface="Arial Narrow" pitchFamily="34" charset="0"/>
              </a:rPr>
              <a:t/>
            </a:r>
            <a:br>
              <a:rPr lang="ru-RU" altLang="ru-RU" sz="1900" b="1" dirty="0">
                <a:solidFill>
                  <a:srgbClr val="004DE6"/>
                </a:solidFill>
                <a:latin typeface="Arial Narrow" pitchFamily="34" charset="0"/>
              </a:rPr>
            </a:br>
            <a:endParaRPr lang="ru-RU" altLang="ru-RU" sz="1900" b="1" i="1" dirty="0">
              <a:solidFill>
                <a:srgbClr val="004DE6"/>
              </a:solidFill>
              <a:latin typeface="Arial Narrow" pitchFamily="34" charset="0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704377" y="1484784"/>
            <a:ext cx="3036697" cy="667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 lIns="80147" tIns="40074" rIns="80147" bIns="40074">
            <a:noAutofit/>
          </a:bodyPr>
          <a:lstStyle>
            <a:lvl1pPr eaLnBrk="0" hangingPunct="0">
              <a:spcBef>
                <a:spcPct val="20000"/>
              </a:spcBef>
              <a:buFont typeface="+mj-lt"/>
              <a:defRPr sz="37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defRPr sz="24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6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algn="ctr" defTabSz="801472" eaLnBrk="1" hangingPunct="1">
              <a:spcBef>
                <a:spcPct val="0"/>
              </a:spcBef>
            </a:pPr>
            <a:r>
              <a:rPr lang="ru-RU" altLang="ru-RU" sz="1800" b="1" dirty="0">
                <a:solidFill>
                  <a:srgbClr val="004DE6"/>
                </a:solidFill>
                <a:latin typeface="Arial Narrow" pitchFamily="34" charset="0"/>
              </a:rPr>
              <a:t>Количество судебных </a:t>
            </a:r>
            <a:r>
              <a:rPr lang="ru-RU" altLang="ru-RU" sz="1800" b="1" dirty="0" smtClean="0">
                <a:solidFill>
                  <a:srgbClr val="004DE6"/>
                </a:solidFill>
                <a:latin typeface="Arial Narrow" pitchFamily="34" charset="0"/>
              </a:rPr>
              <a:t>споров инициированных налогоплательщиками по результатам выездных и камеральных налоговых проверок</a:t>
            </a:r>
            <a:endParaRPr lang="ru-RU" altLang="ru-RU" sz="1800" b="1" i="1" dirty="0">
              <a:solidFill>
                <a:srgbClr val="004DE6"/>
              </a:solidFill>
              <a:latin typeface="Arial Narrow" pitchFamily="34" charset="0"/>
            </a:endParaRPr>
          </a:p>
          <a:p>
            <a:pPr algn="ctr" defTabSz="801472" eaLnBrk="1" hangingPunct="1">
              <a:spcBef>
                <a:spcPct val="0"/>
              </a:spcBef>
            </a:pPr>
            <a:endParaRPr lang="ru-RU" altLang="ru-RU" sz="1800" b="1" dirty="0" smtClean="0">
              <a:solidFill>
                <a:srgbClr val="004DE6"/>
              </a:solidFill>
              <a:latin typeface="Arial Narrow" pitchFamily="34" charset="0"/>
            </a:endParaRPr>
          </a:p>
          <a:p>
            <a:pPr algn="ctr" defTabSz="801472" eaLnBrk="1" hangingPunct="1">
              <a:spcBef>
                <a:spcPct val="0"/>
              </a:spcBef>
            </a:pPr>
            <a:endParaRPr lang="ru-RU" altLang="ru-RU" sz="1800" b="1" dirty="0">
              <a:solidFill>
                <a:srgbClr val="004DE6"/>
              </a:solidFill>
              <a:latin typeface="Arial Narrow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140978" y="1750411"/>
            <a:ext cx="520026" cy="307066"/>
          </a:xfrm>
          <a:prstGeom prst="rect">
            <a:avLst/>
          </a:prstGeom>
          <a:solidFill>
            <a:schemeClr val="bg1">
              <a:lumMod val="95000"/>
              <a:alpha val="0"/>
            </a:schemeClr>
          </a:solidFill>
          <a:ln>
            <a:noFill/>
          </a:ln>
        </p:spPr>
        <p:txBody>
          <a:bodyPr wrap="square" lIns="80147" tIns="40074" rIns="80147" bIns="40074">
            <a:spAutoFit/>
          </a:bodyPr>
          <a:lstStyle/>
          <a:p>
            <a:pPr algn="ctr" defTabSz="801472"/>
            <a:endParaRPr lang="ru-RU" altLang="ru-RU" sz="1400" b="1" dirty="0">
              <a:latin typeface="Arial Narrow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5003022" y="2318719"/>
            <a:ext cx="520026" cy="307066"/>
          </a:xfrm>
          <a:prstGeom prst="rect">
            <a:avLst/>
          </a:prstGeom>
          <a:solidFill>
            <a:schemeClr val="bg1">
              <a:lumMod val="95000"/>
              <a:alpha val="0"/>
            </a:schemeClr>
          </a:solidFill>
          <a:ln>
            <a:noFill/>
          </a:ln>
        </p:spPr>
        <p:txBody>
          <a:bodyPr wrap="square" lIns="80147" tIns="40074" rIns="80147" bIns="40074">
            <a:spAutoFit/>
          </a:bodyPr>
          <a:lstStyle/>
          <a:p>
            <a:pPr algn="ctr" defTabSz="801472"/>
            <a:endParaRPr lang="ru-RU" altLang="ru-RU" sz="1400" b="1" dirty="0">
              <a:latin typeface="Arial Narrow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741916" y="2449340"/>
            <a:ext cx="520026" cy="307066"/>
          </a:xfrm>
          <a:prstGeom prst="rect">
            <a:avLst/>
          </a:prstGeom>
          <a:solidFill>
            <a:schemeClr val="bg1">
              <a:lumMod val="95000"/>
              <a:alpha val="0"/>
            </a:schemeClr>
          </a:solidFill>
          <a:ln>
            <a:noFill/>
          </a:ln>
        </p:spPr>
        <p:txBody>
          <a:bodyPr wrap="square" lIns="80147" tIns="40074" rIns="80147" bIns="40074">
            <a:spAutoFit/>
          </a:bodyPr>
          <a:lstStyle/>
          <a:p>
            <a:pPr algn="ctr" defTabSz="801472"/>
            <a:endParaRPr lang="ru-RU" altLang="ru-RU" sz="1400" b="1" dirty="0">
              <a:latin typeface="Arial Narrow" pitchFamily="34" charset="0"/>
            </a:endParaRPr>
          </a:p>
        </p:txBody>
      </p:sp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8758863"/>
              </p:ext>
            </p:extLst>
          </p:nvPr>
        </p:nvGraphicFramePr>
        <p:xfrm>
          <a:off x="491442" y="4212728"/>
          <a:ext cx="3909549" cy="2460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601963"/>
              </p:ext>
            </p:extLst>
          </p:nvPr>
        </p:nvGraphicFramePr>
        <p:xfrm>
          <a:off x="4526036" y="4185641"/>
          <a:ext cx="3909549" cy="24880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3628958"/>
            <a:ext cx="7320689" cy="2807166"/>
          </a:xfrm>
        </p:spPr>
        <p:txBody>
          <a:bodyPr/>
          <a:lstStyle/>
          <a:p>
            <a:endParaRPr lang="ru-RU" b="1" dirty="0"/>
          </a:p>
        </p:txBody>
      </p:sp>
      <p:graphicFrame>
        <p:nvGraphicFramePr>
          <p:cNvPr id="46" name="Диаграмма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0369563"/>
              </p:ext>
            </p:extLst>
          </p:nvPr>
        </p:nvGraphicFramePr>
        <p:xfrm>
          <a:off x="4549847" y="1484784"/>
          <a:ext cx="3775592" cy="1882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537000" y="1625078"/>
            <a:ext cx="561435" cy="557731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38%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6171400" y="5013176"/>
            <a:ext cx="58056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2255518" y="5013176"/>
            <a:ext cx="588290" cy="2182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171400" y="4668290"/>
            <a:ext cx="561435" cy="557731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27%</a:t>
            </a: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68945" y="4649625"/>
            <a:ext cx="561435" cy="557731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22%</a:t>
            </a: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294600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_FNS2012_A4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8242</TotalTime>
  <Words>40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Present_FNS2012_A4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mmv</dc:creator>
  <cp:lastModifiedBy>Лушин Александр Николаевич</cp:lastModifiedBy>
  <cp:revision>633</cp:revision>
  <cp:lastPrinted>2021-02-09T08:54:01Z</cp:lastPrinted>
  <dcterms:created xsi:type="dcterms:W3CDTF">2009-02-12T13:42:23Z</dcterms:created>
  <dcterms:modified xsi:type="dcterms:W3CDTF">2021-02-09T09:55:47Z</dcterms:modified>
</cp:coreProperties>
</file>